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0" d="100"/>
          <a:sy n="80" d="100"/>
        </p:scale>
        <p:origin x="30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ECB1AB0-61D6-405F-B23A-09354C755EDC}" type="datetimeFigureOut">
              <a:rPr kumimoji="1" lang="ja-JP" altLang="en-US" smtClean="0"/>
              <a:t>2022/11/28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6DE9411-D5A1-4433-991D-8307D88B22D2}" type="slidenum">
              <a:rPr kumimoji="1" lang="ja-JP" altLang="en-US" smtClean="0"/>
              <a:t>‹#›</a:t>
            </a:fld>
            <a:endParaRPr kumimoji="1" lang="ja-JP" altLang="en-US"/>
          </a:p>
        </p:txBody>
      </p:sp>
    </p:spTree>
    <p:extLst>
      <p:ext uri="{BB962C8B-B14F-4D97-AF65-F5344CB8AC3E}">
        <p14:creationId xmlns:p14="http://schemas.microsoft.com/office/powerpoint/2010/main" val="1958060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DE9411-D5A1-4433-991D-8307D88B22D2}" type="slidenum">
              <a:rPr kumimoji="1" lang="ja-JP" altLang="en-US" smtClean="0"/>
              <a:t>1</a:t>
            </a:fld>
            <a:endParaRPr kumimoji="1" lang="ja-JP" altLang="en-US"/>
          </a:p>
        </p:txBody>
      </p:sp>
    </p:spTree>
    <p:extLst>
      <p:ext uri="{BB962C8B-B14F-4D97-AF65-F5344CB8AC3E}">
        <p14:creationId xmlns:p14="http://schemas.microsoft.com/office/powerpoint/2010/main" val="86428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DE9411-D5A1-4433-991D-8307D88B22D2}" type="slidenum">
              <a:rPr kumimoji="1" lang="ja-JP" altLang="en-US" smtClean="0"/>
              <a:t>2</a:t>
            </a:fld>
            <a:endParaRPr kumimoji="1" lang="ja-JP" altLang="en-US"/>
          </a:p>
        </p:txBody>
      </p:sp>
    </p:spTree>
    <p:extLst>
      <p:ext uri="{BB962C8B-B14F-4D97-AF65-F5344CB8AC3E}">
        <p14:creationId xmlns:p14="http://schemas.microsoft.com/office/powerpoint/2010/main" val="4035306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88227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98575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1451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26539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8814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8984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25950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74017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631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463733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89870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59EB68-5AFC-41CB-8E13-403B9F693E02}" type="datetimeFigureOut">
              <a:rPr kumimoji="1" lang="ja-JP" altLang="en-US" smtClean="0"/>
              <a:t>2022/11/28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788243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093901" y="23258"/>
            <a:ext cx="4753224"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神奈川県私立学校生徒学費緊急支援補助金の保護者向け手引き（令和</a:t>
            </a:r>
            <a:r>
              <a:rPr lang="ja-JP" altLang="en-US" sz="1000" dirty="0">
                <a:latin typeface="Meiryo UI" panose="020B0604030504040204" pitchFamily="50" charset="-128"/>
                <a:ea typeface="Meiryo UI" panose="020B0604030504040204" pitchFamily="50" charset="-128"/>
              </a:rPr>
              <a:t>４</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5241" y="987003"/>
            <a:ext cx="6675120" cy="707886"/>
          </a:xfrm>
          <a:prstGeom prst="rect">
            <a:avLst/>
          </a:prstGeom>
          <a:noFill/>
        </p:spPr>
        <p:txBody>
          <a:bodyPr wrap="square" rtlCol="0">
            <a:spAutoFit/>
          </a:bodyPr>
          <a:lstStyle/>
          <a:p>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＜支給対象＞</a:t>
            </a:r>
            <a:r>
              <a:rPr lang="ja-JP" altLang="en-US" sz="1200" b="1" dirty="0" smtClean="0">
                <a:latin typeface="Meiryo UI" panose="020B0604030504040204" pitchFamily="50" charset="-128"/>
                <a:ea typeface="Meiryo UI" panose="020B0604030504040204" pitchFamily="50" charset="-128"/>
              </a:rPr>
              <a:t>家計</a:t>
            </a:r>
            <a:r>
              <a:rPr lang="ja-JP" altLang="en-US" sz="1200" b="1" dirty="0">
                <a:latin typeface="Meiryo UI" panose="020B0604030504040204" pitchFamily="50" charset="-128"/>
                <a:ea typeface="Meiryo UI" panose="020B0604030504040204" pitchFamily="50" charset="-128"/>
              </a:rPr>
              <a:t>が急変したときに授業料の負担を軽減する制度</a:t>
            </a:r>
            <a:r>
              <a:rPr lang="ja-JP" altLang="en-US" sz="1200" b="1" dirty="0" smtClean="0">
                <a:latin typeface="Meiryo UI" panose="020B0604030504040204" pitchFamily="50" charset="-128"/>
                <a:ea typeface="Meiryo UI" panose="020B0604030504040204" pitchFamily="50" charset="-128"/>
              </a:rPr>
              <a:t>で、次の</a:t>
            </a:r>
            <a:r>
              <a:rPr lang="en-US" altLang="ja-JP" sz="1200" b="1" dirty="0" smtClean="0">
                <a:latin typeface="Meiryo UI" panose="020B0604030504040204" pitchFamily="50" charset="-128"/>
                <a:ea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rPr>
              <a:t>要件を満たしている場合</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に対象となります。</a:t>
            </a:r>
            <a:endParaRPr lang="ja-JP" altLang="en-US" sz="12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998869" y="2747599"/>
            <a:ext cx="5799629" cy="1431161"/>
          </a:xfrm>
          <a:prstGeom prst="rect">
            <a:avLst/>
          </a:prstGeom>
          <a:noFill/>
          <a:ln w="3175">
            <a:noFill/>
            <a:prstDash val="solid"/>
          </a:ln>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rPr>
              <a:t>令和３年</a:t>
            </a:r>
            <a:r>
              <a:rPr lang="en-US" altLang="ja-JP" sz="1100" b="1" dirty="0" smtClean="0">
                <a:latin typeface="Meiryo UI" panose="020B0604030504040204" pitchFamily="50" charset="-128"/>
                <a:ea typeface="Meiryo UI" panose="020B0604030504040204" pitchFamily="50" charset="-128"/>
              </a:rPr>
              <a:t>4</a:t>
            </a:r>
            <a:r>
              <a:rPr lang="ja-JP" altLang="en-US" sz="1100" b="1" dirty="0" smtClean="0">
                <a:latin typeface="Meiryo UI" panose="020B0604030504040204" pitchFamily="50" charset="-128"/>
                <a:ea typeface="Meiryo UI" panose="020B0604030504040204" pitchFamily="50" charset="-128"/>
              </a:rPr>
              <a:t>月～令和４年</a:t>
            </a:r>
            <a:r>
              <a:rPr lang="en-US" altLang="ja-JP" sz="1100" b="1" dirty="0" smtClean="0">
                <a:latin typeface="Meiryo UI" panose="020B0604030504040204" pitchFamily="50" charset="-128"/>
                <a:ea typeface="Meiryo UI" panose="020B0604030504040204" pitchFamily="50" charset="-128"/>
              </a:rPr>
              <a:t>12</a:t>
            </a:r>
            <a:r>
              <a:rPr lang="ja-JP" altLang="en-US" sz="1100" b="1" dirty="0" smtClean="0">
                <a:latin typeface="Meiryo UI" panose="020B0604030504040204" pitchFamily="50" charset="-128"/>
                <a:ea typeface="Meiryo UI" panose="020B0604030504040204" pitchFamily="50" charset="-128"/>
              </a:rPr>
              <a:t>月の間に家計急変事由が発生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１</a:t>
            </a:r>
            <a:endParaRPr lang="en-US" altLang="ja-JP" sz="14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主たる生計維持者である保護者に、会社都合による退職</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定年、任期満了は除く</a:t>
            </a:r>
            <a:r>
              <a:rPr lang="en-US" altLang="ja-JP" sz="800" dirty="0" smtClean="0">
                <a:latin typeface="Meiryo UI" panose="020B0604030504040204" pitchFamily="50" charset="-128"/>
                <a:ea typeface="Meiryo UI" panose="020B0604030504040204" pitchFamily="50" charset="-128"/>
              </a:rPr>
              <a:t>)</a:t>
            </a:r>
            <a:r>
              <a:rPr lang="ja-JP" altLang="en-US" sz="900" dirty="0" err="1"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被災・倒産、</a:t>
            </a:r>
            <a:endParaRPr lang="en-US" altLang="ja-JP" sz="9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障害認定、長期療養</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令和３年４月１日以降に生じ連続で</a:t>
            </a:r>
            <a:r>
              <a:rPr lang="en-US" altLang="ja-JP" sz="800" dirty="0" smtClean="0">
                <a:latin typeface="Meiryo UI" panose="020B0604030504040204" pitchFamily="50" charset="-128"/>
                <a:ea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rPr>
              <a:t>か月を超える</a:t>
            </a:r>
            <a:r>
              <a:rPr lang="en-US" altLang="ja-JP" sz="800" dirty="0" smtClean="0">
                <a:latin typeface="Meiryo UI" panose="020B0604030504040204" pitchFamily="50" charset="-128"/>
                <a:ea typeface="Meiryo UI" panose="020B0604030504040204" pitchFamily="50" charset="-128"/>
              </a:rPr>
              <a:t>)</a:t>
            </a:r>
            <a:r>
              <a:rPr lang="ja-JP" altLang="en-US" sz="900" dirty="0" err="1"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保護者等の死亡・離婚による主たる生計維持者の変更</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２</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別居は除く</a:t>
            </a:r>
            <a:r>
              <a:rPr lang="en-US" altLang="ja-JP" sz="8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が発生していること。</a:t>
            </a:r>
            <a:endParaRPr lang="en-US" altLang="ja-JP" sz="900" dirty="0" smtClean="0">
              <a:latin typeface="Meiryo UI" panose="020B0604030504040204" pitchFamily="50" charset="-128"/>
              <a:ea typeface="Meiryo UI" panose="020B0604030504040204" pitchFamily="50" charset="-128"/>
            </a:endParaRPr>
          </a:p>
          <a:p>
            <a:r>
              <a:rPr lang="ja-JP" altLang="en-US" sz="900" u="sng" dirty="0" smtClean="0">
                <a:latin typeface="Meiryo UI" panose="020B0604030504040204" pitchFamily="50" charset="-128"/>
                <a:ea typeface="Meiryo UI" panose="020B0604030504040204" pitchFamily="50" charset="-128"/>
              </a:rPr>
              <a:t>令和４年度は、新型コロナウイルス感染症の影響による家計急変（休業、売上減少）を対象事由とします。</a:t>
            </a:r>
            <a:r>
              <a:rPr lang="en-US" altLang="ja-JP" sz="700" u="sng" dirty="0" smtClean="0">
                <a:latin typeface="Meiryo UI" panose="020B0604030504040204" pitchFamily="50" charset="-128"/>
                <a:ea typeface="Meiryo UI" panose="020B0604030504040204" pitchFamily="50" charset="-128"/>
              </a:rPr>
              <a:t>※3</a:t>
            </a:r>
          </a:p>
          <a:p>
            <a:endParaRPr lang="en-US" altLang="ja-JP" sz="800" u="sng" dirty="0" smtClean="0">
              <a:latin typeface="Meiryo UI" panose="020B0604030504040204" pitchFamily="50" charset="-128"/>
              <a:ea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１　小学校・中学校・中等教育学校（前期課程）の継続申請を除き、同じ事由で２回申請はできません</a:t>
            </a:r>
            <a:r>
              <a:rPr lang="ja-JP" altLang="en-US" sz="800" dirty="0">
                <a:latin typeface="Meiryo UI" panose="020B0604030504040204" pitchFamily="50" charset="-128"/>
                <a:ea typeface="Meiryo UI" panose="020B0604030504040204" pitchFamily="50" charset="-128"/>
              </a:rPr>
              <a:t>。（新型コロナウイルス</a:t>
            </a:r>
            <a:r>
              <a:rPr lang="ja-JP" altLang="en-US" sz="800" dirty="0" smtClean="0">
                <a:latin typeface="Meiryo UI" panose="020B0604030504040204" pitchFamily="50" charset="-128"/>
                <a:ea typeface="Meiryo UI" panose="020B0604030504040204" pitchFamily="50" charset="-128"/>
              </a:rPr>
              <a:t>感染症　　　　</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の</a:t>
            </a:r>
            <a:r>
              <a:rPr lang="ja-JP" altLang="en-US" sz="800" dirty="0">
                <a:latin typeface="Meiryo UI" panose="020B0604030504040204" pitchFamily="50" charset="-128"/>
                <a:ea typeface="Meiryo UI" panose="020B0604030504040204" pitchFamily="50" charset="-128"/>
              </a:rPr>
              <a:t>影響による家計</a:t>
            </a:r>
            <a:r>
              <a:rPr lang="ja-JP" altLang="en-US" sz="800" dirty="0" smtClean="0">
                <a:latin typeface="Meiryo UI" panose="020B0604030504040204" pitchFamily="50" charset="-128"/>
                <a:ea typeface="Meiryo UI" panose="020B0604030504040204" pitchFamily="50" charset="-128"/>
              </a:rPr>
              <a:t>急変事由も含む）</a:t>
            </a:r>
            <a:endParaRPr lang="en-US" altLang="ja-JP" sz="800" dirty="0" smtClean="0">
              <a:latin typeface="Meiryo UI" panose="020B0604030504040204" pitchFamily="50" charset="-128"/>
              <a:ea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２　小学校・中学校・中等教育学校</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前期課程</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のみ対象です。高等学校等の場合は、高等学校等就学支援金制度等をご利用ください。</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３　退職、倒産の場合は通常の事由で申請してください。</a:t>
            </a:r>
            <a:endParaRPr lang="en-US" altLang="ja-JP" sz="8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1012800" y="4250315"/>
            <a:ext cx="4120039" cy="538609"/>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家計急変事由により、家計が困窮</a:t>
            </a:r>
            <a:endParaRPr lang="en-US" altLang="ja-JP" sz="14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令和４年の年間所得が一定基準額を下回り</a:t>
            </a: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令和３年</a:t>
            </a:r>
            <a:r>
              <a:rPr lang="ja-JP" altLang="en-US" sz="900" dirty="0">
                <a:latin typeface="Meiryo UI" panose="020B0604030504040204" pitchFamily="50" charset="-128"/>
                <a:ea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rPr>
              <a:t>所得から減少していること。</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令和４年の</a:t>
            </a:r>
            <a:r>
              <a:rPr lang="ja-JP" altLang="en-US" sz="900" dirty="0">
                <a:latin typeface="Meiryo UI" panose="020B0604030504040204" pitchFamily="50" charset="-128"/>
                <a:ea typeface="Meiryo UI" panose="020B0604030504040204" pitchFamily="50" charset="-128"/>
              </a:rPr>
              <a:t>源泉</a:t>
            </a:r>
            <a:r>
              <a:rPr lang="ja-JP" altLang="en-US" sz="900" dirty="0" smtClean="0">
                <a:latin typeface="Meiryo UI" panose="020B0604030504040204" pitchFamily="50" charset="-128"/>
                <a:ea typeface="Meiryo UI" panose="020B0604030504040204" pitchFamily="50" charset="-128"/>
              </a:rPr>
              <a:t>徴収票等</a:t>
            </a:r>
            <a:r>
              <a:rPr lang="ja-JP" altLang="en-US" sz="900" dirty="0">
                <a:latin typeface="Meiryo UI" panose="020B0604030504040204" pitchFamily="50" charset="-128"/>
                <a:ea typeface="Meiryo UI" panose="020B0604030504040204" pitchFamily="50" charset="-128"/>
              </a:rPr>
              <a:t>の　</a:t>
            </a:r>
            <a:r>
              <a:rPr lang="ja-JP" altLang="en-US" sz="900" b="1" dirty="0">
                <a:latin typeface="Meiryo UI" panose="020B0604030504040204" pitchFamily="50" charset="-128"/>
                <a:ea typeface="Meiryo UI" panose="020B0604030504040204" pitchFamily="50" charset="-128"/>
              </a:rPr>
              <a:t>「給与所得控除後の金額」</a:t>
            </a:r>
            <a:r>
              <a:rPr lang="ja-JP" altLang="en-US" sz="8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を確認します</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93107" y="1705595"/>
            <a:ext cx="5974110" cy="592470"/>
            <a:chOff x="143998" y="2200587"/>
            <a:chExt cx="5974110" cy="1481950"/>
          </a:xfrm>
        </p:grpSpPr>
        <p:sp>
          <p:nvSpPr>
            <p:cNvPr id="15" name="テキスト ボックス 14"/>
            <p:cNvSpPr txBox="1"/>
            <p:nvPr/>
          </p:nvSpPr>
          <p:spPr>
            <a:xfrm>
              <a:off x="1118021" y="2200587"/>
              <a:ext cx="5000087" cy="1481950"/>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本人・保護者共に県内在住</a:t>
              </a:r>
              <a:endParaRPr lang="en-US" altLang="ja-JP" sz="8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父母の一方が単身赴任で県外在住</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１</a:t>
              </a:r>
              <a:r>
                <a:rPr lang="ja-JP" altLang="en-US" sz="900" dirty="0" smtClean="0">
                  <a:latin typeface="Meiryo UI" panose="020B0604030504040204" pitchFamily="50" charset="-128"/>
                  <a:ea typeface="Meiryo UI" panose="020B0604030504040204" pitchFamily="50" charset="-128"/>
                </a:rPr>
                <a:t>であっても、</a:t>
              </a:r>
              <a:r>
                <a:rPr lang="ja-JP" altLang="en-US" sz="900" u="sng" dirty="0" smtClean="0">
                  <a:latin typeface="Meiryo UI" panose="020B0604030504040204" pitchFamily="50" charset="-128"/>
                  <a:ea typeface="Meiryo UI" panose="020B0604030504040204" pitchFamily="50" charset="-128"/>
                </a:rPr>
                <a:t>世帯が県内にあると認められる場合は対象</a:t>
              </a:r>
              <a:r>
                <a:rPr lang="ja-JP" altLang="en-US" sz="900" dirty="0" smtClean="0">
                  <a:latin typeface="Meiryo UI" panose="020B0604030504040204" pitchFamily="50" charset="-128"/>
                  <a:ea typeface="Meiryo UI" panose="020B0604030504040204" pitchFamily="50" charset="-128"/>
                </a:rPr>
                <a:t>となります。</a:t>
              </a:r>
              <a:endParaRPr lang="en-US" altLang="ja-JP" sz="900" dirty="0" smtClean="0">
                <a:latin typeface="Meiryo UI" panose="020B0604030504040204" pitchFamily="50" charset="-128"/>
                <a:ea typeface="Meiryo UI" panose="020B0604030504040204" pitchFamily="50" charset="-128"/>
              </a:endParaRPr>
            </a:p>
            <a:p>
              <a:pPr>
                <a:lnSpc>
                  <a:spcPts val="1400"/>
                </a:lnSpc>
              </a:pPr>
              <a:endParaRPr lang="en-US" altLang="ja-JP" sz="900" dirty="0">
                <a:latin typeface="Meiryo UI" panose="020B0604030504040204" pitchFamily="50" charset="-128"/>
                <a:ea typeface="Meiryo UI" panose="020B0604030504040204" pitchFamily="50" charset="-128"/>
              </a:endParaRPr>
            </a:p>
            <a:p>
              <a:pPr>
                <a:lnSpc>
                  <a:spcPts val="12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１　海外赴任でも事由と要件を満たせば対象となる場合がありますのでお問い合わせください。</a:t>
              </a:r>
              <a:r>
                <a:rPr lang="ja-JP" altLang="en-US" sz="900" dirty="0" smtClean="0">
                  <a:latin typeface="Meiryo UI" panose="020B0604030504040204" pitchFamily="50" charset="-128"/>
                  <a:ea typeface="Meiryo UI" panose="020B0604030504040204" pitchFamily="50" charset="-128"/>
                </a:rPr>
                <a:t>　　</a:t>
              </a:r>
              <a:endParaRPr lang="ja-JP" altLang="ja-JP" sz="9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43998" y="2291272"/>
              <a:ext cx="955433" cy="725489"/>
              <a:chOff x="143998" y="2222522"/>
              <a:chExt cx="955433" cy="725489"/>
            </a:xfrm>
          </p:grpSpPr>
          <p:sp>
            <p:nvSpPr>
              <p:cNvPr id="25" name="円/楕円 24"/>
              <p:cNvSpPr/>
              <p:nvPr/>
            </p:nvSpPr>
            <p:spPr>
              <a:xfrm>
                <a:off x="143998" y="2222522"/>
                <a:ext cx="955433" cy="725489"/>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95646" y="2279647"/>
                <a:ext cx="831248" cy="654369"/>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県内</a:t>
                </a:r>
                <a:r>
                  <a:rPr lang="ja-JP" altLang="en-US" sz="1100" dirty="0">
                    <a:latin typeface="Meiryo UI" panose="020B0604030504040204" pitchFamily="50" charset="-128"/>
                    <a:ea typeface="Meiryo UI" panose="020B0604030504040204" pitchFamily="50" charset="-128"/>
                  </a:rPr>
                  <a:t>在住</a:t>
                </a:r>
              </a:p>
            </p:txBody>
          </p:sp>
        </p:grpSp>
      </p:grpSp>
      <p:grpSp>
        <p:nvGrpSpPr>
          <p:cNvPr id="5" name="グループ化 4"/>
          <p:cNvGrpSpPr/>
          <p:nvPr/>
        </p:nvGrpSpPr>
        <p:grpSpPr>
          <a:xfrm>
            <a:off x="80761" y="2344571"/>
            <a:ext cx="6372952" cy="415498"/>
            <a:chOff x="154396" y="2610824"/>
            <a:chExt cx="6372952" cy="415498"/>
          </a:xfrm>
        </p:grpSpPr>
        <p:sp>
          <p:nvSpPr>
            <p:cNvPr id="17" name="テキスト ボックス 16"/>
            <p:cNvSpPr txBox="1"/>
            <p:nvPr/>
          </p:nvSpPr>
          <p:spPr>
            <a:xfrm>
              <a:off x="1086435" y="2610824"/>
              <a:ext cx="5440913" cy="415498"/>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県内の私立学校に在学</a:t>
              </a:r>
              <a:endParaRPr lang="en-US" altLang="ja-JP" sz="1100" b="1"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県内設置の私立小学校・中学校・中等教育学校・高等学校・専修学校高等課程</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ただし高校既卒者は対象外</a:t>
              </a:r>
              <a:r>
                <a:rPr lang="en-US" altLang="ja-JP" sz="900" dirty="0" smtClean="0">
                  <a:latin typeface="Meiryo UI" panose="020B0604030504040204" pitchFamily="50" charset="-128"/>
                  <a:ea typeface="Meiryo UI" panose="020B0604030504040204" pitchFamily="50" charset="-128"/>
                </a:rPr>
                <a:t>)</a:t>
              </a:r>
              <a:r>
                <a:rPr lang="ja-JP" altLang="en-US" sz="900" dirty="0" err="1" smtClean="0">
                  <a:latin typeface="Meiryo UI" panose="020B0604030504040204" pitchFamily="50" charset="-128"/>
                  <a:ea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54396" y="2627102"/>
              <a:ext cx="965200" cy="292688"/>
              <a:chOff x="154396" y="2621541"/>
              <a:chExt cx="965200" cy="292688"/>
            </a:xfrm>
          </p:grpSpPr>
          <p:sp>
            <p:nvSpPr>
              <p:cNvPr id="31" name="円/楕円 30"/>
              <p:cNvSpPr/>
              <p:nvPr/>
            </p:nvSpPr>
            <p:spPr>
              <a:xfrm>
                <a:off x="154396" y="2626229"/>
                <a:ext cx="965200" cy="288000"/>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172769" y="2621541"/>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県内在学</a:t>
                </a:r>
                <a:endParaRPr lang="ja-JP" altLang="en-US" sz="1100" dirty="0">
                  <a:latin typeface="Meiryo UI" panose="020B0604030504040204" pitchFamily="50" charset="-128"/>
                  <a:ea typeface="Meiryo UI" panose="020B0604030504040204" pitchFamily="50" charset="-128"/>
                </a:endParaRPr>
              </a:p>
            </p:txBody>
          </p:sp>
        </p:grpSp>
      </p:grpSp>
      <p:grpSp>
        <p:nvGrpSpPr>
          <p:cNvPr id="6" name="グループ化 5"/>
          <p:cNvGrpSpPr/>
          <p:nvPr/>
        </p:nvGrpSpPr>
        <p:grpSpPr>
          <a:xfrm>
            <a:off x="62007" y="2758932"/>
            <a:ext cx="965200" cy="281290"/>
            <a:chOff x="163311" y="2942413"/>
            <a:chExt cx="965200" cy="281290"/>
          </a:xfrm>
        </p:grpSpPr>
        <p:sp>
          <p:nvSpPr>
            <p:cNvPr id="37" name="円/楕円 36"/>
            <p:cNvSpPr/>
            <p:nvPr/>
          </p:nvSpPr>
          <p:spPr>
            <a:xfrm>
              <a:off x="163311" y="2948948"/>
              <a:ext cx="965200" cy="274755"/>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204931" y="2942413"/>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家計</a:t>
              </a:r>
              <a:r>
                <a:rPr lang="ja-JP" altLang="en-US" sz="1100" dirty="0">
                  <a:latin typeface="Meiryo UI" panose="020B0604030504040204" pitchFamily="50" charset="-128"/>
                  <a:ea typeface="Meiryo UI" panose="020B0604030504040204" pitchFamily="50" charset="-128"/>
                </a:rPr>
                <a:t>急変</a:t>
              </a:r>
            </a:p>
          </p:txBody>
        </p:sp>
      </p:grpSp>
      <p:grpSp>
        <p:nvGrpSpPr>
          <p:cNvPr id="8" name="グループ化 7"/>
          <p:cNvGrpSpPr/>
          <p:nvPr/>
        </p:nvGrpSpPr>
        <p:grpSpPr>
          <a:xfrm>
            <a:off x="88432" y="4269513"/>
            <a:ext cx="965200" cy="288000"/>
            <a:chOff x="143316" y="3902903"/>
            <a:chExt cx="965200" cy="288000"/>
          </a:xfrm>
        </p:grpSpPr>
        <p:sp>
          <p:nvSpPr>
            <p:cNvPr id="40" name="円/楕円 39"/>
            <p:cNvSpPr/>
            <p:nvPr/>
          </p:nvSpPr>
          <p:spPr>
            <a:xfrm>
              <a:off x="143316" y="3902903"/>
              <a:ext cx="965200" cy="288000"/>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0867" y="3910942"/>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所得</a:t>
              </a:r>
              <a:r>
                <a:rPr lang="ja-JP" altLang="en-US" sz="1100" dirty="0">
                  <a:latin typeface="Meiryo UI" panose="020B0604030504040204" pitchFamily="50" charset="-128"/>
                  <a:ea typeface="Meiryo UI" panose="020B0604030504040204" pitchFamily="50" charset="-128"/>
                </a:rPr>
                <a:t>制限</a:t>
              </a:r>
            </a:p>
          </p:txBody>
        </p:sp>
      </p:grpSp>
      <p:sp>
        <p:nvSpPr>
          <p:cNvPr id="33" name="テキスト ボックス 32"/>
          <p:cNvSpPr txBox="1"/>
          <p:nvPr/>
        </p:nvSpPr>
        <p:spPr>
          <a:xfrm>
            <a:off x="716395" y="628627"/>
            <a:ext cx="5063446" cy="461665"/>
          </a:xfrm>
          <a:prstGeom prst="rect">
            <a:avLst/>
          </a:prstGeom>
          <a:noFill/>
        </p:spPr>
        <p:txBody>
          <a:bodyPr wrap="square" rtlCol="0">
            <a:spAutoFit/>
          </a:bodyPr>
          <a:lstStyle/>
          <a:p>
            <a:pPr algn="ctr"/>
            <a:r>
              <a:rPr lang="ja-JP" altLang="en-US" sz="2400" b="1" dirty="0" smtClean="0">
                <a:latin typeface="Meiryo UI" panose="020B0604030504040204" pitchFamily="50" charset="-128"/>
                <a:ea typeface="Meiryo UI" panose="020B0604030504040204" pitchFamily="50" charset="-128"/>
              </a:rPr>
              <a:t>緊急支援</a:t>
            </a:r>
            <a:r>
              <a:rPr lang="ja-JP" altLang="en-US" sz="2400" b="1" dirty="0">
                <a:latin typeface="Meiryo UI" panose="020B0604030504040204" pitchFamily="50" charset="-128"/>
                <a:ea typeface="Meiryo UI" panose="020B0604030504040204" pitchFamily="50" charset="-128"/>
              </a:rPr>
              <a:t>補助</a:t>
            </a:r>
            <a:r>
              <a:rPr lang="ja-JP" altLang="en-US" sz="2400" b="1" dirty="0" smtClean="0">
                <a:latin typeface="Meiryo UI" panose="020B0604030504040204" pitchFamily="50" charset="-128"/>
                <a:ea typeface="Meiryo UI" panose="020B0604030504040204" pitchFamily="50" charset="-128"/>
              </a:rPr>
              <a:t>金　申請のご案内</a:t>
            </a:r>
            <a:endParaRPr lang="en-US" altLang="ja-JP" sz="1600" b="1" dirty="0" smtClean="0">
              <a:latin typeface="Meiryo UI" panose="020B0604030504040204" pitchFamily="50" charset="-128"/>
              <a:ea typeface="Meiryo UI" panose="020B0604030504040204" pitchFamily="50" charset="-128"/>
            </a:endParaRPr>
          </a:p>
        </p:txBody>
      </p:sp>
      <p:pic>
        <p:nvPicPr>
          <p:cNvPr id="50" name="図 49"/>
          <p:cNvPicPr>
            <a:picLocks noChangeAspect="1"/>
          </p:cNvPicPr>
          <p:nvPr/>
        </p:nvPicPr>
        <p:blipFill rotWithShape="1">
          <a:blip r:embed="rId3"/>
          <a:srcRect l="1334" t="3476" r="20000" b="64092"/>
          <a:stretch/>
        </p:blipFill>
        <p:spPr>
          <a:xfrm>
            <a:off x="3012281" y="5563176"/>
            <a:ext cx="3382473" cy="1337599"/>
          </a:xfrm>
          <a:prstGeom prst="rect">
            <a:avLst/>
          </a:prstGeom>
        </p:spPr>
      </p:pic>
      <p:sp>
        <p:nvSpPr>
          <p:cNvPr id="52" name="テキスト ボックス 51"/>
          <p:cNvSpPr txBox="1"/>
          <p:nvPr/>
        </p:nvSpPr>
        <p:spPr>
          <a:xfrm>
            <a:off x="423794" y="5325090"/>
            <a:ext cx="5146886" cy="3693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・「家族の人数</a:t>
            </a: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（申請時の保護者</a:t>
            </a:r>
            <a:r>
              <a:rPr lang="ja-JP" altLang="en-US" sz="900" dirty="0">
                <a:latin typeface="Meiryo UI" panose="020B0604030504040204" pitchFamily="50" charset="-128"/>
                <a:ea typeface="Meiryo UI" panose="020B0604030504040204" pitchFamily="50" charset="-128"/>
              </a:rPr>
              <a:t>及び扶養親族を合わせた</a:t>
            </a:r>
            <a:r>
              <a:rPr lang="ja-JP" altLang="en-US" sz="900" dirty="0" smtClean="0">
                <a:latin typeface="Meiryo UI" panose="020B0604030504040204" pitchFamily="50" charset="-128"/>
                <a:ea typeface="Meiryo UI" panose="020B0604030504040204" pitchFamily="50" charset="-128"/>
              </a:rPr>
              <a:t>人数）によって、所得金額の基準が異なります。</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・兄弟姉妹がいる場合は、生徒一人ずつ申請することができます。</a:t>
            </a:r>
            <a:endParaRPr lang="en-US" altLang="ja-JP" sz="900" dirty="0" smtClean="0">
              <a:latin typeface="Meiryo UI" panose="020B0604030504040204" pitchFamily="50" charset="-128"/>
              <a:ea typeface="Meiryo UI" panose="020B0604030504040204" pitchFamily="50" charset="-128"/>
            </a:endParaRPr>
          </a:p>
        </p:txBody>
      </p:sp>
      <p:sp>
        <p:nvSpPr>
          <p:cNvPr id="59" name="正方形/長方形 58"/>
          <p:cNvSpPr/>
          <p:nvPr/>
        </p:nvSpPr>
        <p:spPr>
          <a:xfrm>
            <a:off x="4777199" y="6317861"/>
            <a:ext cx="821039" cy="321781"/>
          </a:xfrm>
          <a:prstGeom prst="rect">
            <a:avLst/>
          </a:prstGeom>
          <a:no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427321" y="5959193"/>
            <a:ext cx="1584960" cy="213616"/>
          </a:xfrm>
          <a:prstGeom prst="rect">
            <a:avLst/>
          </a:prstGeom>
          <a:no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Meiryo UI" panose="020B0604030504040204" pitchFamily="50" charset="-128"/>
                <a:ea typeface="Meiryo UI" panose="020B0604030504040204" pitchFamily="50" charset="-128"/>
              </a:rPr>
              <a:t>★給与所得控除後の金額</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5101994" y="6436264"/>
            <a:ext cx="171450" cy="15076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62" name="カギ線コネクタ 61"/>
          <p:cNvCxnSpPr/>
          <p:nvPr/>
        </p:nvCxnSpPr>
        <p:spPr>
          <a:xfrm>
            <a:off x="2997237" y="6165928"/>
            <a:ext cx="1778596" cy="412908"/>
          </a:xfrm>
          <a:prstGeom prst="bentConnector3">
            <a:avLst>
              <a:gd name="adj1"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665621" y="6231140"/>
            <a:ext cx="2358206" cy="3693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自営業等で、申請時に源泉徴収票がない場合、</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確定申告等で、別途計算します。</a:t>
            </a:r>
            <a:endParaRPr lang="en-US" altLang="ja-JP" sz="900" dirty="0" smtClean="0">
              <a:latin typeface="Meiryo UI" panose="020B0604030504040204" pitchFamily="50" charset="-128"/>
              <a:ea typeface="Meiryo UI" panose="020B0604030504040204" pitchFamily="50" charset="-128"/>
            </a:endParaRPr>
          </a:p>
        </p:txBody>
      </p:sp>
      <p:sp>
        <p:nvSpPr>
          <p:cNvPr id="68" name="角丸四角形 67"/>
          <p:cNvSpPr/>
          <p:nvPr/>
        </p:nvSpPr>
        <p:spPr>
          <a:xfrm>
            <a:off x="109341" y="7145925"/>
            <a:ext cx="2484121" cy="183633"/>
          </a:xfrm>
          <a:prstGeom prst="roundRect">
            <a:avLst>
              <a:gd name="adj" fmla="val 1514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09341" y="7130879"/>
            <a:ext cx="2548822"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小学校・中学校・中等教育</a:t>
            </a:r>
            <a:r>
              <a:rPr lang="ja-JP" altLang="en-US" sz="1000" b="1" dirty="0" smtClean="0">
                <a:latin typeface="Meiryo UI" panose="020B0604030504040204" pitchFamily="50" charset="-128"/>
                <a:ea typeface="Meiryo UI" panose="020B0604030504040204" pitchFamily="50" charset="-128"/>
              </a:rPr>
              <a:t>学校</a:t>
            </a:r>
            <a:r>
              <a:rPr lang="en-US" altLang="ja-JP" sz="1000" b="1" dirty="0" smtClean="0">
                <a:latin typeface="Meiryo UI" panose="020B0604030504040204" pitchFamily="50" charset="-128"/>
                <a:ea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rPr>
              <a:t>前期課程</a:t>
            </a:r>
            <a:r>
              <a:rPr lang="en-US" altLang="ja-JP" sz="1000" b="1" dirty="0" smtClean="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p:txBody>
      </p:sp>
      <p:sp>
        <p:nvSpPr>
          <p:cNvPr id="70" name="角丸四角形 69"/>
          <p:cNvSpPr/>
          <p:nvPr/>
        </p:nvSpPr>
        <p:spPr>
          <a:xfrm>
            <a:off x="49221" y="8278815"/>
            <a:ext cx="3218006" cy="181663"/>
          </a:xfrm>
          <a:prstGeom prst="roundRect">
            <a:avLst>
              <a:gd name="adj" fmla="val 1514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49221" y="8249854"/>
            <a:ext cx="3922903" cy="246221"/>
          </a:xfrm>
          <a:prstGeom prst="rect">
            <a:avLst/>
          </a:prstGeom>
          <a:noFill/>
        </p:spPr>
        <p:txBody>
          <a:bodyPr wrap="square" rtlCol="0">
            <a:spAutoFit/>
          </a:bodyPr>
          <a:lstStyle/>
          <a:p>
            <a:r>
              <a:rPr lang="ja-JP" altLang="en-US" sz="1000" b="1" dirty="0" smtClean="0">
                <a:latin typeface="Meiryo UI" panose="020B0604030504040204" pitchFamily="50" charset="-128"/>
                <a:ea typeface="Meiryo UI" panose="020B0604030504040204" pitchFamily="50" charset="-128"/>
              </a:rPr>
              <a:t>高等</a:t>
            </a:r>
            <a:r>
              <a:rPr lang="ja-JP" altLang="en-US" sz="1000" b="1" dirty="0">
                <a:latin typeface="Meiryo UI" panose="020B0604030504040204" pitchFamily="50" charset="-128"/>
                <a:ea typeface="Meiryo UI" panose="020B0604030504040204" pitchFamily="50" charset="-128"/>
              </a:rPr>
              <a:t>学校・中等教育</a:t>
            </a:r>
            <a:r>
              <a:rPr lang="ja-JP" altLang="en-US" sz="1000" b="1" dirty="0" smtClean="0">
                <a:latin typeface="Meiryo UI" panose="020B0604030504040204" pitchFamily="50" charset="-128"/>
                <a:ea typeface="Meiryo UI" panose="020B0604030504040204" pitchFamily="50" charset="-128"/>
              </a:rPr>
              <a:t>学校</a:t>
            </a:r>
            <a:r>
              <a:rPr lang="en-US" altLang="ja-JP" sz="1000" b="1" dirty="0" smtClean="0">
                <a:latin typeface="Meiryo UI" panose="020B0604030504040204" pitchFamily="50" charset="-128"/>
                <a:ea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rPr>
              <a:t>後期課程</a:t>
            </a:r>
            <a:r>
              <a:rPr lang="en-US" altLang="ja-JP" sz="1000" b="1" dirty="0" smtClean="0">
                <a:latin typeface="Meiryo UI" panose="020B0604030504040204" pitchFamily="50" charset="-128"/>
                <a:ea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専修学校高等課程</a:t>
            </a:r>
            <a:endParaRPr lang="en-US" altLang="ja-JP" sz="100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187564" y="9497483"/>
            <a:ext cx="6472315" cy="338554"/>
          </a:xfrm>
          <a:prstGeom prst="rect">
            <a:avLst/>
          </a:prstGeom>
          <a:noFill/>
        </p:spPr>
        <p:txBody>
          <a:bodyPr wrap="square" rtlCol="0">
            <a:spAutoFit/>
          </a:bodyPr>
          <a:lstStyle/>
          <a:p>
            <a:r>
              <a:rPr lang="ja-JP" altLang="en-US" sz="800" dirty="0" smtClean="0">
                <a:latin typeface="Meiryo UI" panose="020B0604030504040204" pitchFamily="50" charset="-128"/>
                <a:ea typeface="Meiryo UI" panose="020B0604030504040204" pitchFamily="50" charset="-128"/>
              </a:rPr>
              <a:t>〇　補助額から高等学校等就学支援金受給額を控除した額が支給額となります。</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〇　私立高等学校等生徒学費補助金との併用はできません。</a:t>
            </a:r>
            <a:endParaRPr lang="en-US" altLang="ja-JP" sz="800" dirty="0" smtClean="0">
              <a:latin typeface="Meiryo UI" panose="020B0604030504040204" pitchFamily="50" charset="-128"/>
              <a:ea typeface="Meiryo UI" panose="020B0604030504040204" pitchFamily="50" charset="-128"/>
            </a:endParaRPr>
          </a:p>
        </p:txBody>
      </p:sp>
      <p:cxnSp>
        <p:nvCxnSpPr>
          <p:cNvPr id="44" name="直線コネクタ 43"/>
          <p:cNvCxnSpPr/>
          <p:nvPr/>
        </p:nvCxnSpPr>
        <p:spPr>
          <a:xfrm>
            <a:off x="71279" y="269479"/>
            <a:ext cx="6696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1279" y="1158015"/>
            <a:ext cx="6696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74572" y="300420"/>
            <a:ext cx="6645106" cy="338554"/>
          </a:xfrm>
          <a:prstGeom prst="rect">
            <a:avLst/>
          </a:prstGeom>
        </p:spPr>
        <p:txBody>
          <a:bodyPr wrap="square">
            <a:spAutoFit/>
          </a:bodyPr>
          <a:lstStyle/>
          <a:p>
            <a:pPr algn="ctr"/>
            <a:r>
              <a:rPr lang="ja-JP" altLang="en-US" sz="1600" dirty="0"/>
              <a:t>新型コロナウイルス感染症の影響による家計急変も対象となります</a:t>
            </a:r>
          </a:p>
        </p:txBody>
      </p:sp>
      <p:sp>
        <p:nvSpPr>
          <p:cNvPr id="14" name="正方形/長方形 13"/>
          <p:cNvSpPr/>
          <p:nvPr/>
        </p:nvSpPr>
        <p:spPr>
          <a:xfrm>
            <a:off x="71279" y="6883869"/>
            <a:ext cx="3208021" cy="307777"/>
          </a:xfrm>
          <a:prstGeom prst="rect">
            <a:avLst/>
          </a:prstGeom>
        </p:spPr>
        <p:txBody>
          <a:bodyPr wrap="square">
            <a:spAutoFit/>
          </a:bodyPr>
          <a:lstStyle/>
          <a:p>
            <a:r>
              <a:rPr lang="zh-TW"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所得金額の基準・補助額</a:t>
            </a:r>
            <a:r>
              <a:rPr lang="zh-TW" altLang="en-US"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49221" y="4796337"/>
            <a:ext cx="5072885"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＜所得金額の確認方法＞</a:t>
            </a:r>
            <a:r>
              <a:rPr lang="ja-JP" altLang="en-US" sz="1000" dirty="0" smtClean="0">
                <a:latin typeface="Meiryo UI" panose="020B0604030504040204" pitchFamily="50" charset="-128"/>
                <a:ea typeface="Meiryo UI" panose="020B0604030504040204" pitchFamily="50" charset="-128"/>
              </a:rPr>
              <a:t>源泉徴収票の場合、★印の箇所を確認します。</a:t>
            </a:r>
            <a:endParaRPr lang="ja-JP" altLang="en-US" sz="1000" dirty="0">
              <a:latin typeface="Meiryo UI" panose="020B0604030504040204" pitchFamily="50" charset="-128"/>
              <a:ea typeface="Meiryo UI" panose="020B0604030504040204" pitchFamily="50" charset="-128"/>
            </a:endParaRPr>
          </a:p>
        </p:txBody>
      </p:sp>
      <p:pic>
        <p:nvPicPr>
          <p:cNvPr id="20" name="図 19"/>
          <p:cNvPicPr>
            <a:picLocks noChangeAspect="1"/>
          </p:cNvPicPr>
          <p:nvPr/>
        </p:nvPicPr>
        <p:blipFill>
          <a:blip r:embed="rId4"/>
          <a:stretch>
            <a:fillRect/>
          </a:stretch>
        </p:blipFill>
        <p:spPr>
          <a:xfrm>
            <a:off x="220979" y="5058144"/>
            <a:ext cx="5395428" cy="308026"/>
          </a:xfrm>
          <a:prstGeom prst="rect">
            <a:avLst/>
          </a:prstGeom>
        </p:spPr>
      </p:pic>
      <p:sp>
        <p:nvSpPr>
          <p:cNvPr id="21" name="正方形/長方形 20"/>
          <p:cNvSpPr/>
          <p:nvPr/>
        </p:nvSpPr>
        <p:spPr bwMode="white">
          <a:xfrm>
            <a:off x="3963772" y="5617023"/>
            <a:ext cx="269323" cy="158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pic>
        <p:nvPicPr>
          <p:cNvPr id="16" name="図 15"/>
          <p:cNvPicPr>
            <a:picLocks noChangeAspect="1"/>
          </p:cNvPicPr>
          <p:nvPr/>
        </p:nvPicPr>
        <p:blipFill>
          <a:blip r:embed="rId5"/>
          <a:stretch>
            <a:fillRect/>
          </a:stretch>
        </p:blipFill>
        <p:spPr>
          <a:xfrm>
            <a:off x="109341" y="7372281"/>
            <a:ext cx="6619875" cy="815000"/>
          </a:xfrm>
          <a:prstGeom prst="rect">
            <a:avLst/>
          </a:prstGeom>
        </p:spPr>
      </p:pic>
      <p:sp>
        <p:nvSpPr>
          <p:cNvPr id="46" name="テキスト ボックス 45"/>
          <p:cNvSpPr txBox="1"/>
          <p:nvPr/>
        </p:nvSpPr>
        <p:spPr>
          <a:xfrm>
            <a:off x="71279" y="30074"/>
            <a:ext cx="1050385"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新規申請用</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6"/>
          <a:stretch>
            <a:fillRect/>
          </a:stretch>
        </p:blipFill>
        <p:spPr>
          <a:xfrm>
            <a:off x="108136" y="8489439"/>
            <a:ext cx="6619875" cy="1057275"/>
          </a:xfrm>
          <a:prstGeom prst="rect">
            <a:avLst/>
          </a:prstGeom>
        </p:spPr>
      </p:pic>
    </p:spTree>
    <p:extLst>
      <p:ext uri="{BB962C8B-B14F-4D97-AF65-F5344CB8AC3E}">
        <p14:creationId xmlns:p14="http://schemas.microsoft.com/office/powerpoint/2010/main" val="3503699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26504" y="22891"/>
            <a:ext cx="6486071" cy="477054"/>
          </a:xfrm>
          <a:prstGeom prst="rect">
            <a:avLst/>
          </a:prstGeom>
          <a:noFill/>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rPr>
              <a:t>＜申請に必要な書類＞</a:t>
            </a:r>
            <a:r>
              <a:rPr lang="ja-JP" altLang="en-US" sz="1200" dirty="0" smtClean="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１</a:t>
            </a:r>
            <a:r>
              <a:rPr lang="ja-JP" altLang="en-US" sz="1100" b="1" u="sng" dirty="0" smtClean="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rPr>
              <a:t>５</a:t>
            </a:r>
            <a:r>
              <a:rPr lang="ja-JP" altLang="en-US" sz="1100" b="1" u="sng" dirty="0" smtClean="0">
                <a:latin typeface="Meiryo UI" panose="020B0604030504040204" pitchFamily="50" charset="-128"/>
                <a:ea typeface="Meiryo UI" panose="020B0604030504040204" pitchFamily="50" charset="-128"/>
              </a:rPr>
              <a:t>すべて</a:t>
            </a:r>
            <a:r>
              <a:rPr lang="ja-JP" altLang="en-US" sz="1100" dirty="0" smtClean="0">
                <a:latin typeface="Meiryo UI" panose="020B0604030504040204" pitchFamily="50" charset="-128"/>
                <a:ea typeface="Meiryo UI" panose="020B0604030504040204" pitchFamily="50" charset="-128"/>
              </a:rPr>
              <a:t>をご用意の上、</a:t>
            </a:r>
            <a:r>
              <a:rPr lang="ja-JP" altLang="en-US" sz="1100" b="1" u="sng" dirty="0" smtClean="0">
                <a:latin typeface="Meiryo UI" panose="020B0604030504040204" pitchFamily="50" charset="-128"/>
                <a:ea typeface="Meiryo UI" panose="020B0604030504040204" pitchFamily="50" charset="-128"/>
              </a:rPr>
              <a:t>学校が指定する期日</a:t>
            </a:r>
            <a:r>
              <a:rPr lang="ja-JP" altLang="en-US" sz="1100" dirty="0" smtClean="0">
                <a:latin typeface="Meiryo UI" panose="020B0604030504040204" pitchFamily="50" charset="-128"/>
                <a:ea typeface="Meiryo UI" panose="020B0604030504040204" pitchFamily="50" charset="-128"/>
              </a:rPr>
              <a:t>までに</a:t>
            </a:r>
            <a:r>
              <a:rPr lang="ja-JP" altLang="en-US" sz="1100" b="1" u="sng" dirty="0" smtClean="0">
                <a:latin typeface="Meiryo UI" panose="020B0604030504040204" pitchFamily="50" charset="-128"/>
                <a:ea typeface="Meiryo UI" panose="020B0604030504040204" pitchFamily="50" charset="-128"/>
              </a:rPr>
              <a:t>学校にご提出</a:t>
            </a:r>
            <a:r>
              <a:rPr lang="ja-JP" altLang="en-US" sz="1100" dirty="0" smtClean="0">
                <a:latin typeface="Meiryo UI" panose="020B0604030504040204" pitchFamily="50" charset="-128"/>
                <a:ea typeface="Meiryo UI" panose="020B0604030504040204" pitchFamily="50" charset="-128"/>
              </a:rPr>
              <a:t>ください。</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２～５の書類はすべてコピーで構いません。</a:t>
            </a:r>
            <a:endParaRPr lang="ja-JP" altLang="ja-JP" sz="11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67717" y="452719"/>
            <a:ext cx="4633249"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１</a:t>
            </a:r>
            <a:r>
              <a:rPr lang="ja-JP" altLang="en-US" sz="1100" b="1" dirty="0" smtClean="0">
                <a:latin typeface="Meiryo UI" panose="020B0604030504040204" pitchFamily="50" charset="-128"/>
                <a:ea typeface="Meiryo UI" panose="020B0604030504040204" pitchFamily="50" charset="-128"/>
              </a:rPr>
              <a:t>　申請書　</a:t>
            </a:r>
            <a:r>
              <a:rPr lang="ja-JP" altLang="en-US" sz="1000" dirty="0" smtClean="0">
                <a:latin typeface="Meiryo UI" panose="020B0604030504040204" pitchFamily="50" charset="-128"/>
                <a:ea typeface="Meiryo UI" panose="020B0604030504040204" pitchFamily="50" charset="-128"/>
              </a:rPr>
              <a:t>：　学校で用意していますので、お問合せください。</a:t>
            </a:r>
            <a:endParaRPr lang="ja-JP" altLang="ja-JP" sz="9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67717" y="671834"/>
            <a:ext cx="4633249"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２</a:t>
            </a:r>
            <a:r>
              <a:rPr lang="ja-JP" altLang="en-US" sz="1100" b="1" dirty="0" smtClean="0">
                <a:latin typeface="Meiryo UI" panose="020B0604030504040204" pitchFamily="50" charset="-128"/>
                <a:ea typeface="Meiryo UI" panose="020B0604030504040204" pitchFamily="50" charset="-128"/>
              </a:rPr>
              <a:t>　家計急変の事由を確認する</a:t>
            </a:r>
            <a:r>
              <a:rPr lang="ja-JP" altLang="en-US" sz="1100" b="1" dirty="0">
                <a:latin typeface="Meiryo UI" panose="020B0604030504040204" pitchFamily="50" charset="-128"/>
                <a:ea typeface="Meiryo UI" panose="020B0604030504040204" pitchFamily="50" charset="-128"/>
              </a:rPr>
              <a:t>書類</a:t>
            </a:r>
            <a:r>
              <a:rPr lang="ja-JP" altLang="en-US" sz="1100" dirty="0" smtClean="0">
                <a:latin typeface="Meiryo UI" panose="020B0604030504040204" pitchFamily="50" charset="-128"/>
                <a:ea typeface="Meiryo UI" panose="020B0604030504040204" pitchFamily="50" charset="-128"/>
              </a:rPr>
              <a:t>　</a:t>
            </a:r>
            <a:endParaRPr lang="ja-JP" altLang="ja-JP" sz="105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22480" y="5122609"/>
            <a:ext cx="6613039" cy="43088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３</a:t>
            </a:r>
            <a:r>
              <a:rPr lang="ja-JP" altLang="en-US" sz="1100" b="1" dirty="0" smtClean="0">
                <a:latin typeface="Meiryo UI" panose="020B0604030504040204" pitchFamily="50" charset="-128"/>
                <a:ea typeface="Meiryo UI" panose="020B0604030504040204" pitchFamily="50" charset="-128"/>
              </a:rPr>
              <a:t>　令和３年</a:t>
            </a:r>
            <a:r>
              <a:rPr lang="ja-JP" altLang="en-US" sz="1100" b="1" dirty="0">
                <a:latin typeface="Meiryo UI" panose="020B0604030504040204" pitchFamily="50" charset="-128"/>
                <a:ea typeface="Meiryo UI" panose="020B0604030504040204" pitchFamily="50" charset="-128"/>
              </a:rPr>
              <a:t>の</a:t>
            </a:r>
            <a:r>
              <a:rPr lang="ja-JP" altLang="en-US" sz="1100" b="1" dirty="0" smtClean="0">
                <a:latin typeface="Meiryo UI" panose="020B0604030504040204" pitchFamily="50" charset="-128"/>
                <a:ea typeface="Meiryo UI" panose="020B0604030504040204" pitchFamily="50" charset="-128"/>
              </a:rPr>
              <a:t>所得を確認する書類</a:t>
            </a:r>
            <a:endParaRPr lang="en-US" altLang="ja-JP" sz="1100" b="1" dirty="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a:t>
            </a:r>
            <a:r>
              <a:rPr lang="ja-JP" altLang="en-US" sz="1050" u="sng" dirty="0" smtClean="0">
                <a:latin typeface="Meiryo UI" panose="020B0604030504040204" pitchFamily="50" charset="-128"/>
                <a:ea typeface="Meiryo UI" panose="020B0604030504040204" pitchFamily="50" charset="-128"/>
              </a:rPr>
              <a:t>令和４年度</a:t>
            </a:r>
            <a:r>
              <a:rPr lang="ja-JP" altLang="en-US" sz="1050" dirty="0" smtClean="0">
                <a:latin typeface="Meiryo UI" panose="020B0604030504040204" pitchFamily="50" charset="-128"/>
                <a:ea typeface="Meiryo UI" panose="020B0604030504040204" pitchFamily="50" charset="-128"/>
              </a:rPr>
              <a:t>の　「</a:t>
            </a:r>
            <a:r>
              <a:rPr lang="ja-JP" altLang="en-US" sz="1050" b="1" dirty="0">
                <a:latin typeface="Meiryo UI" panose="020B0604030504040204" pitchFamily="50" charset="-128"/>
                <a:ea typeface="Meiryo UI" panose="020B0604030504040204" pitchFamily="50" charset="-128"/>
              </a:rPr>
              <a:t>課税証明書等</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22480" y="5640301"/>
            <a:ext cx="6471208" cy="2073645"/>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rPr>
              <a:t>４　令和４年の所得を確認する書類</a:t>
            </a:r>
            <a:endParaRPr lang="en-US" altLang="ja-JP" sz="1100" b="1" dirty="0" smtClean="0">
              <a:latin typeface="Meiryo UI" panose="020B0604030504040204" pitchFamily="50" charset="-128"/>
              <a:ea typeface="Meiryo UI" panose="020B0604030504040204" pitchFamily="50" charset="-128"/>
            </a:endParaRPr>
          </a:p>
          <a:p>
            <a:r>
              <a:rPr lang="ja-JP" altLang="en-US" sz="300" dirty="0">
                <a:latin typeface="Meiryo UI" panose="020B0604030504040204" pitchFamily="50" charset="-128"/>
                <a:ea typeface="Meiryo UI" panose="020B0604030504040204" pitchFamily="50" charset="-128"/>
              </a:rPr>
              <a:t>　　</a:t>
            </a:r>
            <a:endParaRPr lang="en-US" altLang="ja-JP" sz="300" b="1"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就職している期間がある場合</a:t>
            </a:r>
            <a:r>
              <a:rPr lang="ja-JP" altLang="en-US" sz="1000" dirty="0">
                <a:latin typeface="Meiryo UI" panose="020B0604030504040204" pitchFamily="50" charset="-128"/>
                <a:ea typeface="Meiryo UI" panose="020B0604030504040204" pitchFamily="50" charset="-128"/>
              </a:rPr>
              <a:t>　：　</a:t>
            </a:r>
            <a:r>
              <a:rPr lang="en-US" altLang="ja-JP" sz="1000" dirty="0" smtClean="0">
                <a:latin typeface="Meiryo UI" panose="020B0604030504040204" pitchFamily="50" charset="-128"/>
                <a:ea typeface="Meiryo UI" panose="020B0604030504040204" pitchFamily="50" charset="-128"/>
              </a:rPr>
              <a:t>①</a:t>
            </a:r>
            <a:r>
              <a:rPr lang="ja-JP" altLang="en-US" sz="1000" dirty="0" smtClean="0">
                <a:latin typeface="Meiryo UI" panose="020B0604030504040204" pitchFamily="50" charset="-128"/>
                <a:ea typeface="Meiryo UI" panose="020B0604030504040204" pitchFamily="50" charset="-128"/>
              </a:rPr>
              <a:t>～②のいずれ</a:t>
            </a:r>
            <a:r>
              <a:rPr lang="ja-JP" altLang="en-US" sz="1000" dirty="0">
                <a:latin typeface="Meiryo UI" panose="020B0604030504040204" pitchFamily="50" charset="-128"/>
                <a:ea typeface="Meiryo UI" panose="020B0604030504040204" pitchFamily="50" charset="-128"/>
              </a:rPr>
              <a:t>か</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①　</a:t>
            </a:r>
            <a:r>
              <a:rPr lang="ja-JP" altLang="en-US" sz="1050" u="sng" dirty="0" smtClean="0">
                <a:latin typeface="Meiryo UI" panose="020B0604030504040204" pitchFamily="50" charset="-128"/>
                <a:ea typeface="Meiryo UI" panose="020B0604030504040204" pitchFamily="50" charset="-128"/>
              </a:rPr>
              <a:t>令和４年</a:t>
            </a:r>
            <a:r>
              <a:rPr lang="ja-JP" altLang="en-US" sz="1050" dirty="0" smtClean="0">
                <a:latin typeface="Meiryo UI" panose="020B0604030504040204" pitchFamily="50" charset="-128"/>
                <a:ea typeface="Meiryo UI" panose="020B0604030504040204" pitchFamily="50" charset="-128"/>
              </a:rPr>
              <a:t>の　「</a:t>
            </a:r>
            <a:r>
              <a:rPr lang="ja-JP" altLang="en-US" sz="1050" b="1" dirty="0">
                <a:latin typeface="Meiryo UI" panose="020B0604030504040204" pitchFamily="50" charset="-128"/>
                <a:ea typeface="Meiryo UI" panose="020B0604030504040204" pitchFamily="50" charset="-128"/>
              </a:rPr>
              <a:t>源泉徴収票</a:t>
            </a:r>
            <a:r>
              <a:rPr lang="ja-JP" altLang="en-US"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②　勤務先</a:t>
            </a:r>
            <a:r>
              <a:rPr lang="ja-JP" altLang="en-US" sz="1050" dirty="0">
                <a:latin typeface="Meiryo UI" panose="020B0604030504040204" pitchFamily="50" charset="-128"/>
                <a:ea typeface="Meiryo UI" panose="020B0604030504040204" pitchFamily="50" charset="-128"/>
              </a:rPr>
              <a:t>の会社が発行</a:t>
            </a:r>
            <a:r>
              <a:rPr lang="ja-JP" altLang="en-US" sz="1050" dirty="0" smtClean="0">
                <a:latin typeface="Meiryo UI" panose="020B0604030504040204" pitchFamily="50" charset="-128"/>
                <a:ea typeface="Meiryo UI" panose="020B0604030504040204" pitchFamily="50" charset="-128"/>
              </a:rPr>
              <a:t>した、</a:t>
            </a:r>
            <a:r>
              <a:rPr lang="ja-JP" altLang="en-US" sz="1050" u="sng" dirty="0" smtClean="0">
                <a:latin typeface="Meiryo UI" panose="020B0604030504040204" pitchFamily="50" charset="-128"/>
                <a:ea typeface="Meiryo UI" panose="020B0604030504040204" pitchFamily="50" charset="-128"/>
              </a:rPr>
              <a:t>令和４年</a:t>
            </a:r>
            <a:r>
              <a:rPr lang="ja-JP" altLang="en-US" sz="1050" dirty="0" smtClean="0">
                <a:latin typeface="Meiryo UI" panose="020B0604030504040204" pitchFamily="50" charset="-128"/>
                <a:ea typeface="Meiryo UI" panose="020B0604030504040204" pitchFamily="50" charset="-128"/>
              </a:rPr>
              <a:t>の　「</a:t>
            </a:r>
            <a:r>
              <a:rPr lang="ja-JP" altLang="en-US" sz="1050" b="1" dirty="0">
                <a:latin typeface="Meiryo UI" panose="020B0604030504040204" pitchFamily="50" charset="-128"/>
                <a:ea typeface="Meiryo UI" panose="020B0604030504040204" pitchFamily="50" charset="-128"/>
              </a:rPr>
              <a:t>給与支払証明書</a:t>
            </a:r>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無職の期間がある</a:t>
            </a:r>
            <a:r>
              <a:rPr lang="ja-JP" altLang="en-US" sz="1050" b="1" dirty="0" smtClean="0">
                <a:latin typeface="Meiryo UI" panose="020B0604030504040204" pitchFamily="50" charset="-128"/>
                <a:ea typeface="Meiryo UI" panose="020B0604030504040204" pitchFamily="50" charset="-128"/>
              </a:rPr>
              <a:t>場合</a:t>
            </a: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rPr>
              <a:t>～②のいずれ</a:t>
            </a:r>
            <a:r>
              <a:rPr lang="ja-JP" altLang="en-US" sz="1000" dirty="0" smtClean="0">
                <a:latin typeface="Meiryo UI" panose="020B0604030504040204" pitchFamily="50" charset="-128"/>
                <a:ea typeface="Meiryo UI" panose="020B0604030504040204" pitchFamily="50" charset="-128"/>
              </a:rPr>
              <a:t>か、又は両方</a:t>
            </a:r>
            <a:endParaRPr lang="en-US" altLang="ja-JP" sz="100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①</a:t>
            </a:r>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雇用保険受給資格者証</a:t>
            </a:r>
            <a:r>
              <a:rPr lang="ja-JP" altLang="en-US"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必ず</a:t>
            </a:r>
            <a:r>
              <a:rPr lang="ja-JP" altLang="en-US" sz="1000" u="sng" dirty="0">
                <a:latin typeface="Meiryo UI" panose="020B0604030504040204" pitchFamily="50" charset="-128"/>
                <a:ea typeface="Meiryo UI" panose="020B0604030504040204" pitchFamily="50" charset="-128"/>
              </a:rPr>
              <a:t>全ページ</a:t>
            </a:r>
            <a:r>
              <a:rPr lang="ja-JP" altLang="en-US" sz="1000" dirty="0">
                <a:latin typeface="Meiryo UI" panose="020B0604030504040204" pitchFamily="50" charset="-128"/>
                <a:ea typeface="Meiryo UI" panose="020B0604030504040204" pitchFamily="50" charset="-128"/>
              </a:rPr>
              <a:t>提出してください。</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月中も雇用保険受給中であれば、</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月の認定日が確認できるものも必要です。</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②　「</a:t>
            </a:r>
            <a:r>
              <a:rPr lang="ja-JP" altLang="en-US" sz="1050" b="1" dirty="0" smtClean="0">
                <a:latin typeface="Meiryo UI" panose="020B0604030504040204" pitchFamily="50" charset="-128"/>
                <a:ea typeface="Meiryo UI" panose="020B0604030504040204" pitchFamily="50" charset="-128"/>
              </a:rPr>
              <a:t>申請者の状況報告書</a:t>
            </a:r>
            <a:r>
              <a:rPr lang="ja-JP" altLang="en-US" sz="105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（様式は学校から受領してください。）</a:t>
            </a:r>
            <a:endParaRPr lang="ja-JP" altLang="en-US"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rPr>
              <a:t>と②の両方が必要な場合もあります。例）１～６月のみ雇用保険受給、７～</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月は無職</a:t>
            </a:r>
            <a:r>
              <a:rPr lang="ja-JP" altLang="en-US" sz="1000" dirty="0" smtClean="0">
                <a:latin typeface="Meiryo UI" panose="020B0604030504040204" pitchFamily="50" charset="-128"/>
                <a:ea typeface="Meiryo UI" panose="020B0604030504040204" pitchFamily="50" charset="-128"/>
              </a:rPr>
              <a:t>など</a:t>
            </a:r>
            <a:endParaRPr lang="en-US" altLang="ja-JP" sz="1000" dirty="0" smtClean="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就職している期間と無職</a:t>
            </a:r>
            <a:r>
              <a:rPr lang="ja-JP" altLang="en-US" sz="1050" b="1" dirty="0">
                <a:latin typeface="Meiryo UI" panose="020B0604030504040204" pitchFamily="50" charset="-128"/>
                <a:ea typeface="Meiryo UI" panose="020B0604030504040204" pitchFamily="50" charset="-128"/>
              </a:rPr>
              <a:t>の</a:t>
            </a:r>
            <a:r>
              <a:rPr lang="ja-JP" altLang="en-US" sz="1050" b="1" dirty="0" smtClean="0">
                <a:latin typeface="Meiryo UI" panose="020B0604030504040204" pitchFamily="50" charset="-128"/>
                <a:ea typeface="Meiryo UI" panose="020B0604030504040204" pitchFamily="50" charset="-128"/>
              </a:rPr>
              <a:t>期間の両方が</a:t>
            </a:r>
            <a:r>
              <a:rPr lang="ja-JP" altLang="en-US" sz="1050" b="1" dirty="0">
                <a:latin typeface="Meiryo UI" panose="020B0604030504040204" pitchFamily="50" charset="-128"/>
                <a:ea typeface="Meiryo UI" panose="020B0604030504040204" pitchFamily="50" charset="-128"/>
              </a:rPr>
              <a:t>ある</a:t>
            </a:r>
            <a:r>
              <a:rPr lang="ja-JP" altLang="en-US" sz="1050" b="1" dirty="0" smtClean="0">
                <a:latin typeface="Meiryo UI" panose="020B0604030504040204" pitchFamily="50" charset="-128"/>
                <a:ea typeface="Meiryo UI" panose="020B0604030504040204" pitchFamily="50" charset="-128"/>
              </a:rPr>
              <a:t>場合</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「●就職している期間がある場合」と「●無職の期間がある場合」に掲げた書類の両方が必要です。</a:t>
            </a:r>
            <a:endParaRPr lang="en-US" altLang="ja-JP" sz="1000"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167717" y="7758671"/>
            <a:ext cx="4633249" cy="792525"/>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rPr>
              <a:t>５　家族の人数を確認する書類</a:t>
            </a: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①～③のいずれか</a:t>
            </a:r>
            <a:endParaRPr lang="en-US" altLang="ja-JP" sz="1000" dirty="0" smtClean="0">
              <a:latin typeface="Meiryo UI" panose="020B0604030504040204" pitchFamily="50" charset="-128"/>
              <a:ea typeface="Meiryo UI" panose="020B0604030504040204" pitchFamily="50" charset="-128"/>
            </a:endParaRPr>
          </a:p>
          <a:p>
            <a:r>
              <a:rPr lang="ja-JP" altLang="en-US" sz="300" dirty="0">
                <a:latin typeface="Meiryo UI" panose="020B0604030504040204" pitchFamily="50" charset="-128"/>
                <a:ea typeface="Meiryo UI" panose="020B0604030504040204" pitchFamily="50" charset="-128"/>
              </a:rPr>
              <a:t>　　</a:t>
            </a:r>
            <a:endParaRPr lang="en-US" altLang="ja-JP" sz="300" b="1"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①　</a:t>
            </a:r>
            <a:r>
              <a:rPr lang="ja-JP" altLang="en-US" sz="1050" u="sng" dirty="0" smtClean="0">
                <a:latin typeface="Meiryo UI" panose="020B0604030504040204" pitchFamily="50" charset="-128"/>
                <a:ea typeface="Meiryo UI" panose="020B0604030504040204" pitchFamily="50" charset="-128"/>
              </a:rPr>
              <a:t>扶養</a:t>
            </a:r>
            <a:r>
              <a:rPr lang="ja-JP" altLang="en-US" sz="1050" u="sng" dirty="0">
                <a:latin typeface="Meiryo UI" panose="020B0604030504040204" pitchFamily="50" charset="-128"/>
                <a:ea typeface="Meiryo UI" panose="020B0604030504040204" pitchFamily="50" charset="-128"/>
              </a:rPr>
              <a:t>の記載</a:t>
            </a:r>
            <a:r>
              <a:rPr lang="ja-JP" altLang="en-US" sz="1050" dirty="0">
                <a:latin typeface="Meiryo UI" panose="020B0604030504040204" pitchFamily="50" charset="-128"/>
                <a:ea typeface="Meiryo UI" panose="020B0604030504040204" pitchFamily="50" charset="-128"/>
              </a:rPr>
              <a:t>がある、「</a:t>
            </a:r>
            <a:r>
              <a:rPr lang="ja-JP" altLang="en-US" sz="1050" b="1" dirty="0">
                <a:latin typeface="Meiryo UI" panose="020B0604030504040204" pitchFamily="50" charset="-128"/>
                <a:ea typeface="Meiryo UI" panose="020B0604030504040204" pitchFamily="50" charset="-128"/>
              </a:rPr>
              <a:t>源泉徴収票</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②　</a:t>
            </a:r>
            <a:r>
              <a:rPr lang="ja-JP" altLang="en-US" sz="1050" u="sng" dirty="0" smtClean="0">
                <a:latin typeface="Meiryo UI" panose="020B0604030504040204" pitchFamily="50" charset="-128"/>
                <a:ea typeface="Meiryo UI" panose="020B0604030504040204" pitchFamily="50" charset="-128"/>
              </a:rPr>
              <a:t>家族</a:t>
            </a:r>
            <a:r>
              <a:rPr lang="ja-JP" altLang="en-US" sz="1050" u="sng" dirty="0">
                <a:latin typeface="Meiryo UI" panose="020B0604030504040204" pitchFamily="50" charset="-128"/>
                <a:ea typeface="Meiryo UI" panose="020B0604030504040204" pitchFamily="50" charset="-128"/>
              </a:rPr>
              <a:t>全員</a:t>
            </a:r>
            <a:r>
              <a:rPr lang="ja-JP" altLang="en-US" sz="1050" dirty="0">
                <a:latin typeface="Meiryo UI" panose="020B0604030504040204" pitchFamily="50" charset="-128"/>
                <a:ea typeface="Meiryo UI" panose="020B0604030504040204" pitchFamily="50" charset="-128"/>
              </a:rPr>
              <a:t>の「</a:t>
            </a:r>
            <a:r>
              <a:rPr lang="ja-JP" altLang="en-US" sz="1050" b="1" dirty="0">
                <a:latin typeface="Meiryo UI" panose="020B0604030504040204" pitchFamily="50" charset="-128"/>
                <a:ea typeface="Meiryo UI" panose="020B0604030504040204" pitchFamily="50" charset="-128"/>
              </a:rPr>
              <a:t>健康保険証</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③　「</a:t>
            </a:r>
            <a:r>
              <a:rPr lang="ja-JP" altLang="en-US" sz="1050" b="1" dirty="0">
                <a:latin typeface="Meiryo UI" panose="020B0604030504040204" pitchFamily="50" charset="-128"/>
                <a:ea typeface="Meiryo UI" panose="020B0604030504040204" pitchFamily="50" charset="-128"/>
              </a:rPr>
              <a:t>住民票</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27020" y="9084198"/>
            <a:ext cx="5662127" cy="246221"/>
          </a:xfrm>
          <a:prstGeom prst="rect">
            <a:avLst/>
          </a:prstGeom>
          <a:noFill/>
        </p:spPr>
        <p:txBody>
          <a:bodyPr wrap="none" rtlCol="0">
            <a:spAutoFit/>
          </a:bodyPr>
          <a:lstStyle/>
          <a:p>
            <a:r>
              <a:rPr lang="ja-JP" altLang="ja-JP" sz="1000" dirty="0">
                <a:latin typeface="Meiryo UI" panose="020B0604030504040204" pitchFamily="50" charset="-128"/>
                <a:ea typeface="Meiryo UI" panose="020B0604030504040204" pitchFamily="50" charset="-128"/>
              </a:rPr>
              <a:t>神奈川県 福祉子どもみらい局 子どもみらい部 私学振興課 助成</a:t>
            </a:r>
            <a:r>
              <a:rPr lang="ja-JP" altLang="ja-JP" sz="1000" dirty="0" smtClean="0">
                <a:latin typeface="Meiryo UI" panose="020B0604030504040204" pitchFamily="50" charset="-128"/>
                <a:ea typeface="Meiryo UI" panose="020B0604030504040204" pitchFamily="50" charset="-128"/>
              </a:rPr>
              <a:t>グループ</a:t>
            </a:r>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電話</a:t>
            </a:r>
            <a:r>
              <a:rPr lang="en-US" altLang="ja-JP"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045-210-3793(</a:t>
            </a:r>
            <a:r>
              <a:rPr lang="ja-JP" altLang="ja-JP" sz="1000" dirty="0">
                <a:latin typeface="Meiryo UI" panose="020B0604030504040204" pitchFamily="50" charset="-128"/>
                <a:ea typeface="Meiryo UI" panose="020B0604030504040204" pitchFamily="50" charset="-128"/>
              </a:rPr>
              <a:t>直通</a:t>
            </a:r>
            <a:r>
              <a:rPr lang="en-US" altLang="ja-JP" sz="1000" dirty="0" smtClean="0">
                <a:latin typeface="Meiryo UI" panose="020B0604030504040204" pitchFamily="50" charset="-128"/>
                <a:ea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24352" y="8755492"/>
            <a:ext cx="6388223" cy="325300"/>
            <a:chOff x="84425" y="8532739"/>
            <a:chExt cx="6388223" cy="325300"/>
          </a:xfrm>
        </p:grpSpPr>
        <p:sp>
          <p:nvSpPr>
            <p:cNvPr id="16" name="テキスト ボックス 15"/>
            <p:cNvSpPr txBox="1"/>
            <p:nvPr/>
          </p:nvSpPr>
          <p:spPr>
            <a:xfrm>
              <a:off x="167717" y="8564584"/>
              <a:ext cx="6304931" cy="261610"/>
            </a:xfrm>
            <a:prstGeom prst="rect">
              <a:avLst/>
            </a:prstGeom>
            <a:noFill/>
          </p:spPr>
          <p:txBody>
            <a:bodyPr wrap="none" rtlCol="0">
              <a:spAutoFit/>
            </a:bodyPr>
            <a:lstStyle/>
            <a:p>
              <a:pPr algn="ctr"/>
              <a:r>
                <a:rPr lang="ja-JP" altLang="en-US" sz="1100" dirty="0" smtClean="0">
                  <a:latin typeface="Meiryo UI" panose="020B0604030504040204" pitchFamily="50" charset="-128"/>
                  <a:ea typeface="Meiryo UI" panose="020B0604030504040204" pitchFamily="50" charset="-128"/>
                </a:rPr>
                <a:t>提出する書類等でご不明な点があれば、在学している学校、又は神奈川県私学振興課までお問合せください。</a:t>
              </a:r>
              <a:endParaRPr lang="ja-JP" altLang="ja-JP" sz="1100" dirty="0">
                <a:latin typeface="Meiryo UI" panose="020B0604030504040204" pitchFamily="50" charset="-128"/>
                <a:ea typeface="Meiryo UI" panose="020B0604030504040204" pitchFamily="50" charset="-128"/>
              </a:endParaRPr>
            </a:p>
          </p:txBody>
        </p:sp>
        <p:sp>
          <p:nvSpPr>
            <p:cNvPr id="18" name="角丸四角形 17"/>
            <p:cNvSpPr/>
            <p:nvPr/>
          </p:nvSpPr>
          <p:spPr>
            <a:xfrm>
              <a:off x="84425" y="8532739"/>
              <a:ext cx="6388223" cy="325300"/>
            </a:xfrm>
            <a:prstGeom prst="roundRect">
              <a:avLst>
                <a:gd name="adj"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grpSp>
      <p:pic>
        <p:nvPicPr>
          <p:cNvPr id="3" name="図 2"/>
          <p:cNvPicPr>
            <a:picLocks noChangeAspect="1"/>
          </p:cNvPicPr>
          <p:nvPr/>
        </p:nvPicPr>
        <p:blipFill>
          <a:blip r:embed="rId3"/>
          <a:stretch>
            <a:fillRect/>
          </a:stretch>
        </p:blipFill>
        <p:spPr>
          <a:xfrm>
            <a:off x="358713" y="4828428"/>
            <a:ext cx="5683947" cy="294181"/>
          </a:xfrm>
          <a:prstGeom prst="rect">
            <a:avLst/>
          </a:prstGeom>
        </p:spPr>
      </p:pic>
      <p:pic>
        <p:nvPicPr>
          <p:cNvPr id="2" name="図 1"/>
          <p:cNvPicPr>
            <a:picLocks noChangeAspect="1"/>
          </p:cNvPicPr>
          <p:nvPr/>
        </p:nvPicPr>
        <p:blipFill>
          <a:blip r:embed="rId4"/>
          <a:stretch>
            <a:fillRect/>
          </a:stretch>
        </p:blipFill>
        <p:spPr>
          <a:xfrm>
            <a:off x="268044" y="910340"/>
            <a:ext cx="6467475" cy="3895725"/>
          </a:xfrm>
          <a:prstGeom prst="rect">
            <a:avLst/>
          </a:prstGeom>
        </p:spPr>
      </p:pic>
    </p:spTree>
    <p:extLst>
      <p:ext uri="{BB962C8B-B14F-4D97-AF65-F5344CB8AC3E}">
        <p14:creationId xmlns:p14="http://schemas.microsoft.com/office/powerpoint/2010/main" val="2481925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2235</TotalTime>
  <Words>1109</Words>
  <Application>Microsoft Office PowerPoint</Application>
  <PresentationFormat>A4 210 x 297 mm</PresentationFormat>
  <Paragraphs>70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434</cp:revision>
  <cp:lastPrinted>2022-11-15T10:45:41Z</cp:lastPrinted>
  <dcterms:created xsi:type="dcterms:W3CDTF">2019-04-11T05:26:34Z</dcterms:created>
  <dcterms:modified xsi:type="dcterms:W3CDTF">2022-11-27T23:31:26Z</dcterms:modified>
</cp:coreProperties>
</file>